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5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paolo" initials="P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1854" autoAdjust="0"/>
  </p:normalViewPr>
  <p:slideViewPr>
    <p:cSldViewPr snapToGrid="0">
      <p:cViewPr>
        <p:scale>
          <a:sx n="70" d="100"/>
          <a:sy n="70" d="100"/>
        </p:scale>
        <p:origin x="-72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4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03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120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418EEA-4DD9-42A7-BB0B-9E34D2C1918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6426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.st/WBDD1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cbds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" y="489484"/>
            <a:ext cx="11235397" cy="1371600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Día</a:t>
            </a:r>
            <a:r>
              <a:rPr lang="en-US" b="1" dirty="0" smtClean="0">
                <a:solidFill>
                  <a:srgbClr val="0070C0"/>
                </a:solidFill>
              </a:rPr>
              <a:t> Mundial de </a:t>
            </a:r>
            <a:r>
              <a:rPr lang="en-US" b="1" dirty="0" err="1" smtClean="0">
                <a:solidFill>
                  <a:srgbClr val="0070C0"/>
                </a:solidFill>
              </a:rPr>
              <a:t>los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Defectos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Congénitos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3 de </a:t>
            </a:r>
            <a:r>
              <a:rPr lang="en-US" b="1" dirty="0" err="1" smtClean="0">
                <a:solidFill>
                  <a:srgbClr val="0070C0"/>
                </a:solidFill>
              </a:rPr>
              <a:t>Marzo</a:t>
            </a:r>
            <a:r>
              <a:rPr lang="en-US" b="1" dirty="0" smtClean="0">
                <a:solidFill>
                  <a:srgbClr val="0070C0"/>
                </a:solidFill>
              </a:rPr>
              <a:t> de 2017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55002" y="1737360"/>
            <a:ext cx="7190935" cy="1498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#</a:t>
            </a:r>
            <a:r>
              <a:rPr lang="en-US" sz="8800" dirty="0" err="1" smtClean="0"/>
              <a:t>WorldBDDay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49" y="3488788"/>
            <a:ext cx="3923993" cy="2307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3698" y="2640037"/>
            <a:ext cx="4295336" cy="3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76018" y="434216"/>
            <a:ext cx="10058400" cy="1371600"/>
          </a:xfrm>
        </p:spPr>
        <p:txBody>
          <a:bodyPr/>
          <a:lstStyle/>
          <a:p>
            <a:r>
              <a:rPr lang="en-US" dirty="0" smtClean="0"/>
              <a:t>¡El </a:t>
            </a:r>
            <a:r>
              <a:rPr lang="en-US" dirty="0" err="1" smtClean="0"/>
              <a:t>éxito</a:t>
            </a:r>
            <a:r>
              <a:rPr lang="en-US" dirty="0" smtClean="0"/>
              <a:t> del Thunderclap 2016! </a:t>
            </a:r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385098" y="1628956"/>
            <a:ext cx="11009166" cy="4843903"/>
            <a:chOff x="385098" y="1628956"/>
            <a:chExt cx="11009166" cy="48439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308" y="1628956"/>
              <a:ext cx="10494956" cy="4316925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98" y="5660820"/>
              <a:ext cx="1381142" cy="812039"/>
            </a:xfrm>
            <a:prstGeom prst="rect">
              <a:avLst/>
            </a:prstGeom>
          </p:spPr>
        </p:pic>
        <p:pic>
          <p:nvPicPr>
            <p:cNvPr id="8" name="Picture 4" descr="C:\AAA-LAVORO\World_Birth_Defects_Day\2016\Thunderclap_final_result_web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987" b="57037"/>
            <a:stretch/>
          </p:blipFill>
          <p:spPr bwMode="auto">
            <a:xfrm>
              <a:off x="2734471" y="2828603"/>
              <a:ext cx="6840647" cy="31172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540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1079330"/>
            <a:ext cx="10058400" cy="4881906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0070C0"/>
                </a:solidFill>
              </a:rPr>
              <a:t>Usa esta presentación </a:t>
            </a:r>
            <a:r>
              <a:rPr lang="it-IT" sz="5400" b="1" dirty="0" err="1" smtClean="0">
                <a:solidFill>
                  <a:srgbClr val="0070C0"/>
                </a:solidFill>
              </a:rPr>
              <a:t>como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consideres</a:t>
            </a:r>
            <a:r>
              <a:rPr lang="it-IT" sz="5400" b="1" dirty="0" smtClean="0">
                <a:solidFill>
                  <a:srgbClr val="0070C0"/>
                </a:solidFill>
              </a:rPr>
              <a:t>.</a:t>
            </a:r>
            <a:br>
              <a:rPr lang="it-IT" sz="5400" b="1" dirty="0" smtClean="0">
                <a:solidFill>
                  <a:srgbClr val="0070C0"/>
                </a:solidFill>
              </a:rPr>
            </a:br>
            <a:r>
              <a:rPr lang="it-IT" sz="5400" b="1" dirty="0" smtClean="0">
                <a:solidFill>
                  <a:srgbClr val="0070C0"/>
                </a:solidFill>
              </a:rPr>
              <a:t> Tradúcela si es necesario</a:t>
            </a:r>
            <a:br>
              <a:rPr lang="it-IT" sz="5400" b="1" dirty="0" smtClean="0">
                <a:solidFill>
                  <a:srgbClr val="0070C0"/>
                </a:solidFill>
              </a:rPr>
            </a:br>
            <a:r>
              <a:rPr lang="it-IT" sz="5400" b="1" dirty="0">
                <a:solidFill>
                  <a:srgbClr val="0070C0"/>
                </a:solidFill>
              </a:rPr>
              <a:t/>
            </a:r>
            <a:br>
              <a:rPr lang="it-IT" sz="5400" b="1" dirty="0">
                <a:solidFill>
                  <a:srgbClr val="0070C0"/>
                </a:solidFill>
              </a:rPr>
            </a:br>
            <a:r>
              <a:rPr lang="it-IT" sz="5400" b="1" dirty="0" smtClean="0">
                <a:solidFill>
                  <a:srgbClr val="0070C0"/>
                </a:solidFill>
              </a:rPr>
              <a:t>Muchas gracias por difundir este mensaje</a:t>
            </a:r>
            <a:endParaRPr lang="it-IT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6" y="5678091"/>
            <a:ext cx="1381142" cy="81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69557"/>
            <a:ext cx="5749876" cy="52007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</a:t>
            </a:r>
            <a:r>
              <a:rPr lang="en-US" sz="4000" b="1" dirty="0" smtClean="0">
                <a:solidFill>
                  <a:srgbClr val="0070C0"/>
                </a:solidFill>
              </a:rPr>
              <a:t> 3 de </a:t>
            </a:r>
            <a:r>
              <a:rPr lang="en-US" sz="4000" b="1" dirty="0" err="1" smtClean="0">
                <a:solidFill>
                  <a:srgbClr val="0070C0"/>
                </a:solidFill>
              </a:rPr>
              <a:t>Marzo</a:t>
            </a:r>
            <a:r>
              <a:rPr lang="en-US" sz="4000" b="1" dirty="0" smtClean="0">
                <a:solidFill>
                  <a:srgbClr val="0070C0"/>
                </a:solidFill>
              </a:rPr>
              <a:t> de 2017</a:t>
            </a:r>
            <a:r>
              <a:rPr lang="en-US" sz="4000" dirty="0" smtClean="0"/>
              <a:t>, </a:t>
            </a:r>
            <a:br>
              <a:rPr lang="en-US" sz="4000" dirty="0" smtClean="0"/>
            </a:br>
            <a:r>
              <a:rPr lang="en-US" sz="4000" dirty="0" smtClean="0"/>
              <a:t>un </a:t>
            </a:r>
            <a:r>
              <a:rPr lang="en-US" sz="4000" dirty="0" err="1" smtClean="0"/>
              <a:t>grupo</a:t>
            </a:r>
            <a:r>
              <a:rPr lang="en-US" sz="4000" dirty="0" smtClean="0"/>
              <a:t> </a:t>
            </a:r>
            <a:r>
              <a:rPr lang="en-US" sz="4000" dirty="0" err="1" smtClean="0"/>
              <a:t>internacional</a:t>
            </a:r>
            <a:r>
              <a:rPr lang="en-US" sz="4000" dirty="0" smtClean="0"/>
              <a:t> de </a:t>
            </a:r>
            <a:r>
              <a:rPr lang="en-US" sz="4000" dirty="0" err="1" smtClean="0"/>
              <a:t>destacadas</a:t>
            </a:r>
            <a:r>
              <a:rPr lang="en-US" sz="4000" dirty="0" smtClean="0"/>
              <a:t> </a:t>
            </a:r>
            <a:r>
              <a:rPr lang="en-US" sz="4000" dirty="0" err="1" smtClean="0"/>
              <a:t>organizaciones</a:t>
            </a:r>
            <a:r>
              <a:rPr lang="en-US" sz="4000" dirty="0" smtClean="0"/>
              <a:t> </a:t>
            </a:r>
            <a:r>
              <a:rPr lang="en-US" sz="4000" dirty="0" err="1" smtClean="0"/>
              <a:t>conmemorarán</a:t>
            </a:r>
            <a:r>
              <a:rPr lang="en-US" sz="4000" dirty="0" smtClean="0"/>
              <a:t> el </a:t>
            </a:r>
            <a:r>
              <a:rPr lang="en-US" sz="4000" dirty="0" err="1" smtClean="0"/>
              <a:t>segundo</a:t>
            </a:r>
            <a:r>
              <a:rPr lang="en-US" sz="4000" dirty="0" smtClean="0"/>
              <a:t> </a:t>
            </a:r>
            <a:r>
              <a:rPr lang="en-US" sz="4000" dirty="0" err="1" smtClean="0"/>
              <a:t>Día</a:t>
            </a:r>
            <a:r>
              <a:rPr lang="en-US" sz="4000" dirty="0" smtClean="0"/>
              <a:t> Mundial de </a:t>
            </a:r>
            <a:r>
              <a:rPr lang="en-US" sz="4000" dirty="0" err="1" smtClean="0"/>
              <a:t>los</a:t>
            </a:r>
            <a:r>
              <a:rPr lang="en-US" sz="4000" dirty="0" smtClean="0"/>
              <a:t> </a:t>
            </a:r>
            <a:r>
              <a:rPr lang="en-US" sz="4000" dirty="0" err="1" smtClean="0"/>
              <a:t>Defectos</a:t>
            </a:r>
            <a:r>
              <a:rPr lang="en-US" sz="4000" dirty="0" smtClean="0"/>
              <a:t> </a:t>
            </a:r>
            <a:r>
              <a:rPr lang="en-US" sz="4000" dirty="0" err="1" smtClean="0"/>
              <a:t>Congénitos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3" y="5670343"/>
            <a:ext cx="1381142" cy="812039"/>
          </a:xfrm>
          <a:prstGeom prst="rect">
            <a:avLst/>
          </a:prstGeom>
        </p:spPr>
      </p:pic>
      <p:pic>
        <p:nvPicPr>
          <p:cNvPr id="17410" name="Picture 2" descr="http://www.partecipiamo.it/mamma/immagini/mary_cassatt_025_madre_e_figlia_1900.jpg"/>
          <p:cNvPicPr>
            <a:picLocks noChangeAspect="1" noChangeArrowheads="1"/>
          </p:cNvPicPr>
          <p:nvPr/>
        </p:nvPicPr>
        <p:blipFill>
          <a:blip r:embed="rId3" cstate="print"/>
          <a:srcRect l="22626" t="4658" r="21616" b="5520"/>
          <a:stretch>
            <a:fillRect/>
          </a:stretch>
        </p:blipFill>
        <p:spPr bwMode="auto">
          <a:xfrm>
            <a:off x="7219950" y="714375"/>
            <a:ext cx="4381500" cy="52959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9258300" y="5991225"/>
            <a:ext cx="2317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Mary </a:t>
            </a:r>
            <a:r>
              <a:rPr lang="it-IT" sz="1200" dirty="0" err="1" smtClean="0"/>
              <a:t>Cassat</a:t>
            </a:r>
            <a:r>
              <a:rPr lang="it-IT" sz="1200" dirty="0" smtClean="0"/>
              <a:t>:</a:t>
            </a:r>
            <a:r>
              <a:rPr lang="it-IT" sz="1200" dirty="0" err="1" smtClean="0"/>
              <a:t>Mother</a:t>
            </a:r>
            <a:r>
              <a:rPr lang="it-IT" sz="1200" dirty="0" smtClean="0"/>
              <a:t> and son (1900)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233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"/>
    </mc:Choice>
    <mc:Fallback xmlns="">
      <p:transition spd="slow" advTm="54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2762" y="378053"/>
            <a:ext cx="10058400" cy="1371600"/>
          </a:xfrm>
        </p:spPr>
        <p:txBody>
          <a:bodyPr/>
          <a:lstStyle/>
          <a:p>
            <a:r>
              <a:rPr lang="en-US" b="1" dirty="0" err="1" smtClean="0"/>
              <a:t>Situación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546" y="4722857"/>
            <a:ext cx="11056179" cy="229847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La </a:t>
            </a:r>
            <a:r>
              <a:rPr lang="en-US" sz="3200" dirty="0" err="1"/>
              <a:t>mitad</a:t>
            </a:r>
            <a:r>
              <a:rPr lang="en-US" sz="3200" dirty="0"/>
              <a:t> de </a:t>
            </a:r>
            <a:r>
              <a:rPr lang="en-US" sz="3200" dirty="0" err="1"/>
              <a:t>estos</a:t>
            </a:r>
            <a:r>
              <a:rPr lang="en-US" sz="3200" dirty="0"/>
              <a:t> </a:t>
            </a:r>
            <a:r>
              <a:rPr lang="en-US" sz="3200" dirty="0" err="1"/>
              <a:t>defectos</a:t>
            </a:r>
            <a:r>
              <a:rPr lang="en-US" sz="3200" dirty="0"/>
              <a:t> </a:t>
            </a:r>
            <a:r>
              <a:rPr lang="en-US" sz="3200" dirty="0" smtClean="0"/>
              <a:t>(en 1 de </a:t>
            </a:r>
            <a:r>
              <a:rPr lang="en-US" sz="3200" dirty="0" err="1" smtClean="0"/>
              <a:t>cada</a:t>
            </a:r>
            <a:r>
              <a:rPr lang="en-US" sz="3200" dirty="0" smtClean="0"/>
              <a:t> 33 </a:t>
            </a:r>
            <a:r>
              <a:rPr lang="en-US" sz="3200" dirty="0" err="1" smtClean="0"/>
              <a:t>recién</a:t>
            </a:r>
            <a:r>
              <a:rPr lang="en-US" sz="3200" dirty="0" smtClean="0"/>
              <a:t> </a:t>
            </a:r>
            <a:r>
              <a:rPr lang="en-US" sz="3200" dirty="0" err="1" smtClean="0"/>
              <a:t>nacidos</a:t>
            </a:r>
            <a:r>
              <a:rPr lang="en-US" sz="3200" dirty="0" smtClean="0"/>
              <a:t>) se </a:t>
            </a:r>
            <a:r>
              <a:rPr lang="en-US" sz="3200" dirty="0" err="1" smtClean="0"/>
              <a:t>detectan</a:t>
            </a:r>
            <a:r>
              <a:rPr lang="en-US" sz="3200" dirty="0" smtClean="0"/>
              <a:t> </a:t>
            </a:r>
            <a:r>
              <a:rPr lang="en-US" sz="3200" dirty="0" err="1" smtClean="0"/>
              <a:t>poco</a:t>
            </a:r>
            <a:r>
              <a:rPr lang="en-US" sz="3200" dirty="0" smtClean="0"/>
              <a:t> </a:t>
            </a:r>
            <a:r>
              <a:rPr lang="en-US" sz="3200" dirty="0" err="1" smtClean="0"/>
              <a:t>después</a:t>
            </a:r>
            <a:r>
              <a:rPr lang="en-US" sz="3200" dirty="0" smtClean="0"/>
              <a:t> de </a:t>
            </a:r>
            <a:r>
              <a:rPr lang="en-US" sz="3200" dirty="0" err="1" smtClean="0"/>
              <a:t>nacer</a:t>
            </a:r>
            <a:r>
              <a:rPr lang="en-US" sz="3200" dirty="0" smtClean="0"/>
              <a:t>, la </a:t>
            </a:r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mitad</a:t>
            </a:r>
            <a:r>
              <a:rPr lang="en-US" sz="3200" dirty="0"/>
              <a:t> </a:t>
            </a:r>
            <a:r>
              <a:rPr lang="en-US" sz="3200" dirty="0" err="1" smtClean="0"/>
              <a:t>serán</a:t>
            </a:r>
            <a:r>
              <a:rPr lang="en-US" sz="3200" dirty="0" smtClean="0"/>
              <a:t> </a:t>
            </a:r>
            <a:r>
              <a:rPr lang="en-US" sz="3200" dirty="0" err="1" smtClean="0"/>
              <a:t>diagnosticados</a:t>
            </a:r>
            <a:r>
              <a:rPr lang="en-US" sz="3200" dirty="0" smtClean="0"/>
              <a:t> en los </a:t>
            </a:r>
            <a:r>
              <a:rPr lang="en-US" sz="3200" dirty="0" err="1" smtClean="0"/>
              <a:t>primeros</a:t>
            </a:r>
            <a:r>
              <a:rPr lang="en-US" sz="3200" dirty="0" smtClean="0"/>
              <a:t> </a:t>
            </a:r>
            <a:r>
              <a:rPr lang="en-US" sz="3200" dirty="0" err="1" smtClean="0"/>
              <a:t>años</a:t>
            </a:r>
            <a:r>
              <a:rPr lang="en-US" sz="3200" dirty="0" smtClean="0"/>
              <a:t> de </a:t>
            </a:r>
            <a:r>
              <a:rPr lang="en-US" sz="3200" dirty="0" err="1" smtClean="0"/>
              <a:t>vida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16" y="5818668"/>
            <a:ext cx="1082968" cy="636728"/>
          </a:xfrm>
          <a:prstGeom prst="rect">
            <a:avLst/>
          </a:prstGeom>
        </p:spPr>
      </p:pic>
      <p:pic>
        <p:nvPicPr>
          <p:cNvPr id="16388" name="Picture 4" descr="http://orig06.deviantart.net/404b/f/2008/153/1/5/flags_of_the_world_by_condotti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299" y="1390650"/>
            <a:ext cx="4746625" cy="2357384"/>
          </a:xfrm>
          <a:prstGeom prst="rect">
            <a:avLst/>
          </a:prstGeom>
          <a:noFill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59546" y="1473427"/>
            <a:ext cx="6560379" cy="2298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200" dirty="0" smtClean="0"/>
              <a:t>Los </a:t>
            </a:r>
            <a:r>
              <a:rPr lang="en-US" sz="3200" dirty="0" err="1" smtClean="0"/>
              <a:t>defectos</a:t>
            </a:r>
            <a:r>
              <a:rPr lang="en-US" sz="3200" dirty="0" smtClean="0"/>
              <a:t> </a:t>
            </a:r>
            <a:r>
              <a:rPr lang="en-US" sz="3200" dirty="0" err="1" smtClean="0"/>
              <a:t>congénitos</a:t>
            </a:r>
            <a:r>
              <a:rPr lang="en-US" sz="3200" dirty="0" smtClean="0"/>
              <a:t> son </a:t>
            </a:r>
            <a:r>
              <a:rPr lang="en-US" sz="3200" dirty="0" err="1" smtClean="0"/>
              <a:t>frecuentes</a:t>
            </a:r>
            <a:r>
              <a:rPr lang="en-US" sz="3200" dirty="0" smtClean="0"/>
              <a:t> (</a:t>
            </a:r>
            <a:r>
              <a:rPr lang="en-US" sz="3200" dirty="0" err="1" smtClean="0"/>
              <a:t>afectan</a:t>
            </a:r>
            <a:r>
              <a:rPr lang="en-US" sz="3200" dirty="0" smtClean="0"/>
              <a:t> al 6% de </a:t>
            </a:r>
            <a:r>
              <a:rPr lang="en-US" sz="3200" dirty="0" err="1" smtClean="0"/>
              <a:t>los</a:t>
            </a:r>
            <a:r>
              <a:rPr lang="en-US" sz="3200" dirty="0" smtClean="0"/>
              <a:t> </a:t>
            </a:r>
            <a:r>
              <a:rPr lang="en-US" sz="3200" dirty="0" err="1" smtClean="0"/>
              <a:t>niños</a:t>
            </a:r>
            <a:r>
              <a:rPr lang="en-US" sz="3200" dirty="0" smtClean="0"/>
              <a:t> y </a:t>
            </a:r>
            <a:r>
              <a:rPr lang="en-US" sz="3200" dirty="0" err="1" smtClean="0"/>
              <a:t>niñas</a:t>
            </a:r>
            <a:r>
              <a:rPr lang="en-US" sz="3200" dirty="0"/>
              <a:t>)</a:t>
            </a:r>
            <a:r>
              <a:rPr lang="en-US" sz="3200" dirty="0" smtClean="0"/>
              <a:t>, e </a:t>
            </a:r>
            <a:r>
              <a:rPr lang="en-US" sz="3200" dirty="0" err="1" smtClean="0"/>
              <a:t>implican</a:t>
            </a:r>
            <a:r>
              <a:rPr lang="en-US" sz="3200" dirty="0" smtClean="0"/>
              <a:t> un gran </a:t>
            </a:r>
            <a:r>
              <a:rPr lang="en-US" sz="3200" dirty="0" err="1" smtClean="0"/>
              <a:t>coste</a:t>
            </a:r>
            <a:r>
              <a:rPr lang="en-US" sz="3200" dirty="0" smtClean="0"/>
              <a:t> y </a:t>
            </a:r>
            <a:r>
              <a:rPr lang="en-US" sz="3200" dirty="0" err="1" smtClean="0"/>
              <a:t>gravedad</a:t>
            </a:r>
            <a:r>
              <a:rPr lang="en-US" sz="3200" dirty="0" smtClean="0"/>
              <a:t>. </a:t>
            </a:r>
            <a:r>
              <a:rPr lang="en-US" sz="3200" dirty="0" err="1" smtClean="0"/>
              <a:t>Cada</a:t>
            </a:r>
            <a:r>
              <a:rPr lang="en-US" sz="3200" dirty="0" smtClean="0"/>
              <a:t> </a:t>
            </a:r>
            <a:r>
              <a:rPr lang="en-US" sz="3200" dirty="0" err="1" smtClean="0"/>
              <a:t>año</a:t>
            </a:r>
            <a:r>
              <a:rPr lang="en-US" sz="3200" dirty="0" smtClean="0"/>
              <a:t>, </a:t>
            </a:r>
            <a:r>
              <a:rPr lang="en-US" sz="3200" dirty="0" err="1" smtClean="0"/>
              <a:t>cerca</a:t>
            </a:r>
            <a:r>
              <a:rPr lang="en-US" sz="3200" dirty="0" smtClean="0"/>
              <a:t> de 8,1 </a:t>
            </a:r>
            <a:r>
              <a:rPr lang="en-US" sz="3200" dirty="0" err="1" smtClean="0"/>
              <a:t>millones</a:t>
            </a:r>
            <a:r>
              <a:rPr lang="en-US" sz="3200" dirty="0" smtClean="0"/>
              <a:t> de </a:t>
            </a:r>
            <a:r>
              <a:rPr lang="en-US" sz="3200" dirty="0" err="1" smtClean="0"/>
              <a:t>niños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 smtClean="0"/>
              <a:t>nacen</a:t>
            </a:r>
            <a:r>
              <a:rPr lang="en-US" sz="3200" dirty="0" smtClean="0"/>
              <a:t> con un </a:t>
            </a:r>
            <a:r>
              <a:rPr lang="en-US" sz="3200" dirty="0" err="1" smtClean="0"/>
              <a:t>defecto</a:t>
            </a:r>
            <a:r>
              <a:rPr lang="en-US" sz="3200" dirty="0" smtClean="0"/>
              <a:t> </a:t>
            </a:r>
            <a:r>
              <a:rPr lang="en-US" sz="3200" dirty="0" err="1" smtClean="0"/>
              <a:t>congénito</a:t>
            </a:r>
            <a:r>
              <a:rPr lang="en-US" sz="3200" dirty="0" smtClean="0"/>
              <a:t> grave.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4"/>
    </mc:Choice>
    <mc:Fallback xmlns="">
      <p:transition spd="slow" advTm="626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657225" y="965822"/>
            <a:ext cx="10998327" cy="539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muchos</a:t>
            </a:r>
            <a:r>
              <a:rPr lang="en-US" sz="4000" dirty="0" smtClean="0"/>
              <a:t> </a:t>
            </a:r>
            <a:r>
              <a:rPr lang="en-US" sz="4000" dirty="0" err="1" smtClean="0"/>
              <a:t>países</a:t>
            </a:r>
            <a:r>
              <a:rPr lang="en-US" sz="4000" dirty="0" smtClean="0"/>
              <a:t> </a:t>
            </a:r>
            <a:r>
              <a:rPr lang="en-US" sz="4000" dirty="0" err="1" smtClean="0"/>
              <a:t>los</a:t>
            </a:r>
            <a:r>
              <a:rPr lang="en-US" sz="4000" dirty="0" smtClean="0"/>
              <a:t> </a:t>
            </a:r>
            <a:r>
              <a:rPr lang="en-US" sz="4000" dirty="0" err="1" smtClean="0"/>
              <a:t>defectos</a:t>
            </a:r>
            <a:r>
              <a:rPr lang="en-US" sz="4000" dirty="0" smtClean="0"/>
              <a:t> </a:t>
            </a:r>
            <a:r>
              <a:rPr lang="en-US" sz="4000" dirty="0" err="1" smtClean="0"/>
              <a:t>congénitos</a:t>
            </a:r>
            <a:r>
              <a:rPr lang="en-US" sz="4000" dirty="0" smtClean="0"/>
              <a:t> son </a:t>
            </a:r>
            <a:r>
              <a:rPr lang="en-US" sz="4000" dirty="0" err="1" smtClean="0"/>
              <a:t>una</a:t>
            </a:r>
            <a:r>
              <a:rPr lang="en-US" sz="4000" dirty="0" smtClean="0"/>
              <a:t> de las </a:t>
            </a:r>
            <a:r>
              <a:rPr lang="en-US" sz="4000" dirty="0" err="1" smtClean="0"/>
              <a:t>principales</a:t>
            </a:r>
            <a:r>
              <a:rPr lang="en-US" sz="4000" dirty="0" smtClean="0"/>
              <a:t> </a:t>
            </a:r>
            <a:r>
              <a:rPr lang="en-US" sz="4000" dirty="0" err="1" smtClean="0"/>
              <a:t>causas</a:t>
            </a:r>
            <a:r>
              <a:rPr lang="en-US" sz="4000" dirty="0" smtClean="0"/>
              <a:t> de </a:t>
            </a:r>
            <a:r>
              <a:rPr lang="en-US" sz="4000" dirty="0" err="1" smtClean="0"/>
              <a:t>muerte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la </a:t>
            </a:r>
            <a:r>
              <a:rPr lang="en-US" sz="4000" dirty="0" err="1" smtClean="0"/>
              <a:t>infancia</a:t>
            </a:r>
            <a:r>
              <a:rPr lang="en-US" sz="4000" dirty="0" smtClean="0"/>
              <a:t>. Los </a:t>
            </a:r>
            <a:r>
              <a:rPr lang="en-US" sz="4000" dirty="0" err="1" smtClean="0"/>
              <a:t>niños</a:t>
            </a:r>
            <a:r>
              <a:rPr lang="en-US" sz="4000" dirty="0" smtClean="0"/>
              <a:t> que </a:t>
            </a:r>
            <a:r>
              <a:rPr lang="en-US" sz="4000" dirty="0" err="1" smtClean="0"/>
              <a:t>sobreviven</a:t>
            </a:r>
            <a:r>
              <a:rPr lang="en-US" sz="4000" dirty="0" smtClean="0"/>
              <a:t> y </a:t>
            </a:r>
            <a:r>
              <a:rPr lang="en-US" sz="4000" dirty="0" err="1" smtClean="0"/>
              <a:t>viven</a:t>
            </a:r>
            <a:r>
              <a:rPr lang="en-US" sz="4000" dirty="0" smtClean="0"/>
              <a:t> con </a:t>
            </a:r>
            <a:r>
              <a:rPr lang="en-US" sz="4000" dirty="0" err="1" smtClean="0"/>
              <a:t>estas</a:t>
            </a:r>
            <a:r>
              <a:rPr lang="en-US" sz="4000" dirty="0" smtClean="0"/>
              <a:t> </a:t>
            </a:r>
            <a:r>
              <a:rPr lang="en-US" sz="4000" dirty="0" err="1" smtClean="0"/>
              <a:t>patologías</a:t>
            </a:r>
            <a:r>
              <a:rPr lang="en-US" sz="4000" dirty="0" smtClean="0"/>
              <a:t> </a:t>
            </a:r>
            <a:r>
              <a:rPr lang="en-US" sz="4000" dirty="0" err="1" smtClean="0"/>
              <a:t>tienen</a:t>
            </a:r>
            <a:r>
              <a:rPr lang="en-US" sz="4000" dirty="0" smtClean="0"/>
              <a:t> mayor </a:t>
            </a:r>
            <a:r>
              <a:rPr lang="en-US" sz="4000" dirty="0" err="1" smtClean="0"/>
              <a:t>riesgo</a:t>
            </a:r>
            <a:r>
              <a:rPr lang="en-US" sz="4000" dirty="0" smtClean="0"/>
              <a:t> de </a:t>
            </a:r>
            <a:r>
              <a:rPr lang="en-US" sz="4000" dirty="0" err="1" smtClean="0"/>
              <a:t>discapacidad</a:t>
            </a:r>
            <a:r>
              <a:rPr lang="en-US" sz="4000" dirty="0" smtClean="0"/>
              <a:t> de </a:t>
            </a:r>
            <a:r>
              <a:rPr lang="en-US" sz="4000" dirty="0" err="1" smtClean="0"/>
              <a:t>larga</a:t>
            </a:r>
            <a:r>
              <a:rPr lang="en-US" sz="4000" dirty="0" smtClean="0"/>
              <a:t> </a:t>
            </a:r>
            <a:r>
              <a:rPr lang="en-US" sz="4000" dirty="0" err="1" smtClean="0"/>
              <a:t>duración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¡Su </a:t>
            </a:r>
            <a:r>
              <a:rPr lang="en-US" sz="4400" b="1" dirty="0" err="1" smtClean="0">
                <a:solidFill>
                  <a:srgbClr val="0070C0"/>
                </a:solidFill>
              </a:rPr>
              <a:t>calidad</a:t>
            </a:r>
            <a:r>
              <a:rPr lang="en-US" sz="4400" b="1" dirty="0" smtClean="0">
                <a:solidFill>
                  <a:srgbClr val="0070C0"/>
                </a:solidFill>
              </a:rPr>
              <a:t> de </a:t>
            </a:r>
            <a:r>
              <a:rPr lang="en-US" sz="4400" b="1" dirty="0" err="1" smtClean="0">
                <a:solidFill>
                  <a:srgbClr val="0070C0"/>
                </a:solidFill>
              </a:rPr>
              <a:t>vida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importa</a:t>
            </a:r>
            <a:r>
              <a:rPr lang="en-US" sz="4400" b="1" dirty="0" smtClean="0">
                <a:solidFill>
                  <a:srgbClr val="0070C0"/>
                </a:solidFill>
              </a:rPr>
              <a:t>!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3662190"/>
            <a:ext cx="4154126" cy="2414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8" y="5660820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4"/>
    </mc:Choice>
    <mc:Fallback xmlns="">
      <p:transition spd="slow" advTm="73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9298"/>
            <a:ext cx="10058400" cy="1371600"/>
          </a:xfrm>
        </p:spPr>
        <p:txBody>
          <a:bodyPr/>
          <a:lstStyle/>
          <a:p>
            <a:r>
              <a:rPr lang="en-US" b="1" dirty="0" err="1" smtClean="0"/>
              <a:t>Objetivo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192" y="1180488"/>
            <a:ext cx="9499970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El principal </a:t>
            </a:r>
            <a:r>
              <a:rPr lang="en-US" sz="3600" dirty="0" err="1" smtClean="0"/>
              <a:t>objetivo</a:t>
            </a:r>
            <a:r>
              <a:rPr lang="en-US" sz="3600" dirty="0" smtClean="0"/>
              <a:t> del </a:t>
            </a:r>
            <a:r>
              <a:rPr lang="en-US" sz="3600" b="1" dirty="0" err="1" smtClean="0">
                <a:solidFill>
                  <a:srgbClr val="0070C0"/>
                </a:solidFill>
              </a:rPr>
              <a:t>Día</a:t>
            </a:r>
            <a:r>
              <a:rPr lang="en-US" sz="3600" b="1" dirty="0" smtClean="0">
                <a:solidFill>
                  <a:srgbClr val="0070C0"/>
                </a:solidFill>
              </a:rPr>
              <a:t> Mundial de </a:t>
            </a:r>
            <a:r>
              <a:rPr lang="en-US" sz="3600" b="1" dirty="0" err="1" smtClean="0">
                <a:solidFill>
                  <a:srgbClr val="0070C0"/>
                </a:solidFill>
              </a:rPr>
              <a:t>los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Defectos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Congénitos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usar</a:t>
            </a:r>
            <a:r>
              <a:rPr lang="en-US" sz="3600" dirty="0" smtClean="0"/>
              <a:t> </a:t>
            </a:r>
            <a:r>
              <a:rPr lang="en-US" sz="3600" dirty="0" err="1" smtClean="0"/>
              <a:t>nuestra</a:t>
            </a:r>
            <a:r>
              <a:rPr lang="en-US" sz="3600" dirty="0" smtClean="0"/>
              <a:t> </a:t>
            </a:r>
            <a:r>
              <a:rPr lang="en-US" sz="3600" dirty="0" err="1" smtClean="0"/>
              <a:t>voz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las </a:t>
            </a:r>
            <a:r>
              <a:rPr lang="en-US" sz="3600" dirty="0" err="1" smtClean="0"/>
              <a:t>redes</a:t>
            </a:r>
            <a:r>
              <a:rPr lang="en-US" sz="3600" dirty="0" smtClean="0"/>
              <a:t> </a:t>
            </a:r>
            <a:r>
              <a:rPr lang="en-US" sz="3600" dirty="0" err="1" smtClean="0"/>
              <a:t>sociales</a:t>
            </a:r>
            <a:r>
              <a:rPr lang="en-US" sz="3600" dirty="0" smtClean="0"/>
              <a:t> y </a:t>
            </a:r>
            <a:r>
              <a:rPr lang="en-US" sz="3600" dirty="0" err="1" smtClean="0"/>
              <a:t>todos</a:t>
            </a:r>
            <a:r>
              <a:rPr lang="en-US" sz="3600" dirty="0" smtClean="0"/>
              <a:t> </a:t>
            </a:r>
            <a:r>
              <a:rPr lang="en-US" sz="3600" dirty="0" err="1" smtClean="0"/>
              <a:t>los</a:t>
            </a:r>
            <a:r>
              <a:rPr lang="en-US" sz="3600" dirty="0" smtClean="0"/>
              <a:t> </a:t>
            </a:r>
            <a:r>
              <a:rPr lang="en-US" sz="3600" dirty="0" err="1" smtClean="0"/>
              <a:t>medios</a:t>
            </a:r>
            <a:r>
              <a:rPr lang="en-US" sz="3600" dirty="0" smtClean="0"/>
              <a:t> a </a:t>
            </a:r>
            <a:r>
              <a:rPr lang="en-US" sz="3600" dirty="0" err="1" smtClean="0"/>
              <a:t>nuestro</a:t>
            </a:r>
            <a:r>
              <a:rPr lang="en-US" sz="3600" dirty="0" smtClean="0"/>
              <a:t> </a:t>
            </a:r>
            <a:r>
              <a:rPr lang="en-US" sz="3600" dirty="0" err="1" smtClean="0"/>
              <a:t>alcance</a:t>
            </a:r>
            <a:r>
              <a:rPr lang="en-US" sz="3600" dirty="0" smtClean="0"/>
              <a:t> para </a:t>
            </a:r>
            <a:r>
              <a:rPr lang="en-US" sz="3600" dirty="0" err="1" smtClean="0"/>
              <a:t>llegar</a:t>
            </a:r>
            <a:r>
              <a:rPr lang="en-US" sz="3600" dirty="0" smtClean="0"/>
              <a:t> a </a:t>
            </a:r>
            <a:r>
              <a:rPr lang="en-US" sz="3600" dirty="0" err="1" smtClean="0"/>
              <a:t>más</a:t>
            </a:r>
            <a:r>
              <a:rPr lang="en-US" sz="3600" dirty="0" smtClean="0"/>
              <a:t> personas con </a:t>
            </a:r>
            <a:r>
              <a:rPr lang="en-US" sz="3600" dirty="0" err="1" smtClean="0"/>
              <a:t>noticias</a:t>
            </a:r>
            <a:r>
              <a:rPr lang="en-US" sz="3600" dirty="0" smtClean="0"/>
              <a:t> y </a:t>
            </a:r>
            <a:r>
              <a:rPr lang="en-US" sz="3600" dirty="0" err="1" smtClean="0"/>
              <a:t>mensajes</a:t>
            </a:r>
            <a:r>
              <a:rPr lang="en-US" sz="3600" dirty="0" smtClean="0"/>
              <a:t> de </a:t>
            </a:r>
            <a:r>
              <a:rPr lang="en-US" sz="3600" dirty="0" err="1" smtClean="0"/>
              <a:t>todo</a:t>
            </a:r>
            <a:r>
              <a:rPr lang="en-US" sz="3600" dirty="0" smtClean="0"/>
              <a:t> el </a:t>
            </a:r>
            <a:r>
              <a:rPr lang="en-US" sz="3600" dirty="0" err="1" smtClean="0"/>
              <a:t>mundo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err="1" smtClean="0"/>
              <a:t>Esperamos</a:t>
            </a:r>
            <a:r>
              <a:rPr lang="en-US" sz="3600" dirty="0" smtClean="0"/>
              <a:t> que </a:t>
            </a:r>
            <a:r>
              <a:rPr lang="en-US" sz="3600" dirty="0" err="1" smtClean="0"/>
              <a:t>esto</a:t>
            </a:r>
            <a:r>
              <a:rPr lang="en-US" sz="3600" dirty="0" smtClean="0"/>
              <a:t> </a:t>
            </a:r>
            <a:r>
              <a:rPr lang="en-US" sz="3600" dirty="0" err="1" smtClean="0"/>
              <a:t>propiciará</a:t>
            </a:r>
            <a:r>
              <a:rPr lang="en-US" sz="3600" dirty="0" smtClean="0"/>
              <a:t> </a:t>
            </a:r>
            <a:r>
              <a:rPr lang="en-US" sz="3600" dirty="0" err="1" smtClean="0"/>
              <a:t>más</a:t>
            </a:r>
            <a:r>
              <a:rPr lang="en-US" sz="3600" dirty="0" smtClean="0"/>
              <a:t> </a:t>
            </a:r>
            <a:r>
              <a:rPr lang="en-US" sz="3600" dirty="0" err="1" smtClean="0"/>
              <a:t>esfuerzos</a:t>
            </a:r>
            <a:r>
              <a:rPr lang="en-US" sz="3600" dirty="0" smtClean="0"/>
              <a:t> para </a:t>
            </a:r>
            <a:r>
              <a:rPr lang="en-US" sz="3600" dirty="0" err="1" smtClean="0"/>
              <a:t>ampliar</a:t>
            </a:r>
            <a:r>
              <a:rPr lang="en-US" sz="3600" dirty="0" smtClean="0"/>
              <a:t> la </a:t>
            </a:r>
            <a:r>
              <a:rPr lang="en-US" sz="3600" b="1" dirty="0" err="1" smtClean="0">
                <a:solidFill>
                  <a:srgbClr val="7030A0"/>
                </a:solidFill>
              </a:rPr>
              <a:t>vigilancia</a:t>
            </a:r>
            <a:r>
              <a:rPr lang="en-US" sz="3600" b="1" dirty="0" smtClean="0">
                <a:solidFill>
                  <a:srgbClr val="7030A0"/>
                </a:solidFill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</a:rPr>
              <a:t>prevención</a:t>
            </a:r>
            <a:r>
              <a:rPr lang="en-US" sz="3600" b="1" dirty="0" smtClean="0">
                <a:solidFill>
                  <a:srgbClr val="7030A0"/>
                </a:solidFill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</a:rPr>
              <a:t>cuidado</a:t>
            </a:r>
            <a:r>
              <a:rPr lang="en-US" sz="3600" b="1" dirty="0" smtClean="0">
                <a:solidFill>
                  <a:srgbClr val="7030A0"/>
                </a:solidFill>
              </a:rPr>
              <a:t> e </a:t>
            </a:r>
            <a:r>
              <a:rPr lang="en-US" sz="3600" b="1" dirty="0" err="1" smtClean="0">
                <a:solidFill>
                  <a:srgbClr val="7030A0"/>
                </a:solidFill>
              </a:rPr>
              <a:t>investigación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</a:t>
            </a:r>
            <a:r>
              <a:rPr lang="en-US" sz="3600" dirty="0" err="1" smtClean="0"/>
              <a:t>los</a:t>
            </a:r>
            <a:r>
              <a:rPr lang="en-US" sz="3600" dirty="0" smtClean="0"/>
              <a:t> </a:t>
            </a:r>
            <a:r>
              <a:rPr lang="en-US" sz="3600" dirty="0" err="1" smtClean="0"/>
              <a:t>defectos</a:t>
            </a:r>
            <a:r>
              <a:rPr lang="en-US" sz="3600" dirty="0" smtClean="0"/>
              <a:t> </a:t>
            </a:r>
            <a:r>
              <a:rPr lang="en-US" sz="3600" dirty="0" err="1" smtClean="0"/>
              <a:t>congénitos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 err="1" smtClean="0"/>
              <a:t>todo</a:t>
            </a:r>
            <a:r>
              <a:rPr lang="en-US" sz="3600" dirty="0" smtClean="0"/>
              <a:t> el </a:t>
            </a:r>
            <a:r>
              <a:rPr lang="en-US" sz="3600" dirty="0" err="1" smtClean="0"/>
              <a:t>mundo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06" y="5660819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8"/>
    </mc:Choice>
    <mc:Fallback xmlns="">
      <p:transition spd="slow" advTm="710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>
          <a:xfrm>
            <a:off x="1144989" y="92175"/>
            <a:ext cx="7034558" cy="526272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07425" y="701143"/>
            <a:ext cx="2743200" cy="4611757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300" dirty="0" smtClean="0">
                <a:solidFill>
                  <a:srgbClr val="0070C0"/>
                </a:solidFill>
              </a:rPr>
              <a:t>El 3 de </a:t>
            </a:r>
            <a:r>
              <a:rPr lang="en-US" sz="2300" dirty="0" err="1" smtClean="0">
                <a:solidFill>
                  <a:srgbClr val="0070C0"/>
                </a:solidFill>
              </a:rPr>
              <a:t>marzo</a:t>
            </a:r>
            <a:r>
              <a:rPr lang="en-US" sz="2300" dirty="0" smtClean="0">
                <a:solidFill>
                  <a:srgbClr val="0070C0"/>
                </a:solidFill>
              </a:rPr>
              <a:t> de 2017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300" dirty="0" err="1" smtClean="0"/>
              <a:t>Añade</a:t>
            </a:r>
            <a:r>
              <a:rPr lang="en-US" sz="2300" dirty="0" smtClean="0"/>
              <a:t> </a:t>
            </a:r>
            <a:r>
              <a:rPr lang="en-US" sz="2300" dirty="0" err="1" smtClean="0"/>
              <a:t>tu</a:t>
            </a:r>
            <a:r>
              <a:rPr lang="en-US" sz="2300" dirty="0" smtClean="0"/>
              <a:t> </a:t>
            </a:r>
            <a:r>
              <a:rPr lang="en-US" sz="2300" dirty="0" err="1" smtClean="0"/>
              <a:t>voz</a:t>
            </a:r>
            <a:r>
              <a:rPr lang="en-US" sz="2300" dirty="0" smtClean="0"/>
              <a:t> para </a:t>
            </a:r>
            <a:r>
              <a:rPr lang="en-US" sz="2300" dirty="0" err="1" smtClean="0"/>
              <a:t>hacer</a:t>
            </a:r>
            <a:r>
              <a:rPr lang="en-US" sz="2300" dirty="0" smtClean="0"/>
              <a:t> que se </a:t>
            </a:r>
            <a:r>
              <a:rPr lang="en-US" sz="2300" dirty="0" err="1" smtClean="0"/>
              <a:t>conozcan</a:t>
            </a:r>
            <a:r>
              <a:rPr lang="en-US" sz="2300" dirty="0" smtClean="0"/>
              <a:t> </a:t>
            </a:r>
            <a:r>
              <a:rPr lang="en-US" sz="2300" dirty="0" err="1" smtClean="0"/>
              <a:t>mejor</a:t>
            </a:r>
            <a:r>
              <a:rPr lang="en-US" sz="2300" dirty="0" smtClean="0"/>
              <a:t> </a:t>
            </a:r>
            <a:r>
              <a:rPr lang="en-US" sz="2300" dirty="0" err="1" smtClean="0"/>
              <a:t>los</a:t>
            </a:r>
            <a:r>
              <a:rPr lang="en-US" sz="2300" dirty="0" smtClean="0"/>
              <a:t> </a:t>
            </a:r>
            <a:r>
              <a:rPr lang="en-US" sz="2300" dirty="0" err="1" smtClean="0"/>
              <a:t>defectos</a:t>
            </a:r>
            <a:r>
              <a:rPr lang="en-US" sz="2300" dirty="0" smtClean="0"/>
              <a:t> </a:t>
            </a:r>
            <a:r>
              <a:rPr lang="en-US" sz="2300" dirty="0" err="1" smtClean="0"/>
              <a:t>congénitos</a:t>
            </a:r>
            <a:r>
              <a:rPr lang="en-US" sz="2300" dirty="0" smtClean="0"/>
              <a:t>.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300" dirty="0" err="1" smtClean="0"/>
              <a:t>Regístrate</a:t>
            </a:r>
            <a:r>
              <a:rPr lang="en-US" sz="2300" dirty="0" smtClean="0"/>
              <a:t> con </a:t>
            </a:r>
            <a:r>
              <a:rPr lang="en-US" sz="2300" dirty="0" err="1" smtClean="0"/>
              <a:t>tu</a:t>
            </a:r>
            <a:r>
              <a:rPr lang="en-US" sz="2300" dirty="0" smtClean="0"/>
              <a:t> </a:t>
            </a:r>
            <a:r>
              <a:rPr lang="en-US" sz="2300" dirty="0" err="1" smtClean="0"/>
              <a:t>cuenta</a:t>
            </a:r>
            <a:r>
              <a:rPr lang="en-US" sz="2300" dirty="0" smtClean="0"/>
              <a:t> </a:t>
            </a:r>
            <a:r>
              <a:rPr lang="en-US" sz="2300" dirty="0" err="1" smtClean="0"/>
              <a:t>en</a:t>
            </a:r>
            <a:r>
              <a:rPr lang="en-US" sz="2300" dirty="0" smtClean="0"/>
              <a:t> </a:t>
            </a:r>
            <a:r>
              <a:rPr lang="en-US" sz="2300" dirty="0" err="1" smtClean="0"/>
              <a:t>redes</a:t>
            </a:r>
            <a:r>
              <a:rPr lang="en-US" sz="2300" dirty="0" smtClean="0"/>
              <a:t> </a:t>
            </a:r>
            <a:r>
              <a:rPr lang="en-US" sz="2300" dirty="0" err="1" smtClean="0"/>
              <a:t>sociales</a:t>
            </a:r>
            <a:r>
              <a:rPr lang="en-US" sz="2300" dirty="0" smtClean="0"/>
              <a:t>, en </a:t>
            </a:r>
            <a:r>
              <a:rPr lang="en-US" sz="2300" dirty="0" smtClean="0">
                <a:solidFill>
                  <a:srgbClr val="0070C0"/>
                </a:solidFill>
              </a:rPr>
              <a:t>Thunderclap: </a:t>
            </a:r>
            <a:r>
              <a:rPr lang="es-ES" sz="2800" b="1" dirty="0">
                <a:hlinkClick r:id="rId3" tooltip="Support March of Dimes in sharing this message"/>
              </a:rPr>
              <a:t>http://po.st/WBDD17</a:t>
            </a:r>
            <a:endParaRPr lang="es-ES" sz="2800" b="1" dirty="0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300" dirty="0" err="1" smtClean="0"/>
              <a:t>Únete</a:t>
            </a:r>
            <a:r>
              <a:rPr lang="en-US" sz="2300" dirty="0" smtClean="0"/>
              <a:t> al “</a:t>
            </a:r>
            <a:r>
              <a:rPr lang="en-US" sz="2300" dirty="0" err="1" smtClean="0"/>
              <a:t>murmullo</a:t>
            </a:r>
            <a:r>
              <a:rPr lang="en-US" sz="2300" dirty="0" smtClean="0"/>
              <a:t> del </a:t>
            </a:r>
            <a:r>
              <a:rPr lang="en-US" sz="2300" dirty="0" err="1" smtClean="0"/>
              <a:t>día</a:t>
            </a:r>
            <a:r>
              <a:rPr lang="en-US" sz="2300" dirty="0" smtClean="0"/>
              <a:t> 3 de </a:t>
            </a:r>
            <a:r>
              <a:rPr lang="en-US" sz="2300" dirty="0" err="1" smtClean="0"/>
              <a:t>marzo</a:t>
            </a:r>
            <a:r>
              <a:rPr lang="en-US" sz="2300" dirty="0" smtClean="0"/>
              <a:t>” </a:t>
            </a:r>
            <a:r>
              <a:rPr lang="en-US" sz="2300" dirty="0" err="1" smtClean="0"/>
              <a:t>en</a:t>
            </a:r>
            <a:r>
              <a:rPr lang="en-US" sz="2300" dirty="0" smtClean="0"/>
              <a:t> Twitter </a:t>
            </a:r>
            <a:r>
              <a:rPr lang="en-US" sz="2300" dirty="0" err="1" smtClean="0"/>
              <a:t>usando</a:t>
            </a:r>
            <a:r>
              <a:rPr lang="en-US" sz="2300" dirty="0" smtClean="0"/>
              <a:t> el hashtag </a:t>
            </a:r>
            <a:r>
              <a:rPr lang="en-US" sz="2300" dirty="0" smtClean="0">
                <a:solidFill>
                  <a:srgbClr val="0070C0"/>
                </a:solidFill>
              </a:rPr>
              <a:t>#</a:t>
            </a:r>
            <a:r>
              <a:rPr lang="en-US" sz="2300" dirty="0" err="1" smtClean="0">
                <a:solidFill>
                  <a:srgbClr val="0070C0"/>
                </a:solidFill>
              </a:rPr>
              <a:t>WorldBDDay</a:t>
            </a:r>
            <a:endParaRPr lang="en-US" sz="23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5906691"/>
            <a:ext cx="1381142" cy="812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0915" y="5354899"/>
            <a:ext cx="7709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¿</a:t>
            </a:r>
            <a:r>
              <a:rPr lang="en-US" sz="4400" dirty="0" err="1" smtClean="0">
                <a:solidFill>
                  <a:schemeClr val="bg1"/>
                </a:solidFill>
              </a:rPr>
              <a:t>Cómo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puedes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ayudar</a:t>
            </a:r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4"/>
    </mc:Choice>
    <mc:Fallback xmlns="">
      <p:transition spd="slow" advTm="70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8743" y="361265"/>
            <a:ext cx="10058400" cy="1371600"/>
          </a:xfrm>
        </p:spPr>
        <p:txBody>
          <a:bodyPr/>
          <a:lstStyle/>
          <a:p>
            <a:r>
              <a:rPr lang="en-US" dirty="0" err="1" smtClean="0"/>
              <a:t>Promociona</a:t>
            </a:r>
            <a:r>
              <a:rPr lang="en-US" dirty="0" smtClean="0"/>
              <a:t> #</a:t>
            </a:r>
            <a:r>
              <a:rPr lang="en-US" dirty="0" err="1" smtClean="0"/>
              <a:t>WorldBDDay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6991" y="1733422"/>
            <a:ext cx="8621180" cy="393192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 err="1" smtClean="0"/>
              <a:t>Puedes</a:t>
            </a:r>
            <a:r>
              <a:rPr lang="en-US" sz="4000" dirty="0" smtClean="0"/>
              <a:t> </a:t>
            </a:r>
            <a:r>
              <a:rPr lang="en-US" sz="4000" dirty="0" err="1" smtClean="0"/>
              <a:t>encontrar</a:t>
            </a:r>
            <a:r>
              <a:rPr lang="en-US" sz="4000" dirty="0" smtClean="0"/>
              <a:t>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serie</a:t>
            </a:r>
            <a:r>
              <a:rPr lang="en-US" sz="4000" dirty="0" smtClean="0"/>
              <a:t> de tweets, </a:t>
            </a:r>
            <a:r>
              <a:rPr lang="en-US" sz="4000" dirty="0" err="1" smtClean="0"/>
              <a:t>imágenes</a:t>
            </a:r>
            <a:r>
              <a:rPr lang="en-US" sz="4000" dirty="0" smtClean="0"/>
              <a:t> (</a:t>
            </a:r>
            <a:r>
              <a:rPr lang="en-US" sz="4000" i="1" dirty="0" smtClean="0"/>
              <a:t>memes</a:t>
            </a:r>
            <a:r>
              <a:rPr lang="en-US" sz="4000" dirty="0" smtClean="0"/>
              <a:t>), </a:t>
            </a:r>
            <a:r>
              <a:rPr lang="en-US" sz="4000" dirty="0" err="1" smtClean="0"/>
              <a:t>actualizaciones</a:t>
            </a:r>
            <a:r>
              <a:rPr lang="en-US" sz="4000" dirty="0" smtClean="0"/>
              <a:t> de Facebook e </a:t>
            </a:r>
            <a:r>
              <a:rPr lang="en-US" sz="4000" dirty="0" err="1" smtClean="0"/>
              <a:t>imágenes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Instagram, </a:t>
            </a:r>
            <a:r>
              <a:rPr lang="en-US" sz="4000" dirty="0" err="1" smtClean="0"/>
              <a:t>en</a:t>
            </a:r>
            <a:r>
              <a:rPr lang="en-US" sz="4000" dirty="0" smtClean="0"/>
              <a:t>:  </a:t>
            </a:r>
            <a:r>
              <a:rPr lang="en-US" sz="4000" b="1" dirty="0" smtClean="0">
                <a:solidFill>
                  <a:srgbClr val="00B0F0"/>
                </a:solidFill>
                <a:hlinkClick r:id="rId2"/>
              </a:rPr>
              <a:t>www.icbdsr.org</a:t>
            </a:r>
            <a:r>
              <a:rPr lang="en-US" sz="4000" i="1" dirty="0" smtClean="0"/>
              <a:t>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Usa</a:t>
            </a:r>
            <a:r>
              <a:rPr lang="en-US" sz="4000" dirty="0" smtClean="0"/>
              <a:t> </a:t>
            </a:r>
            <a:r>
              <a:rPr lang="en-US" sz="4000" dirty="0" err="1" smtClean="0"/>
              <a:t>estos</a:t>
            </a:r>
            <a:r>
              <a:rPr lang="en-US" sz="4000" dirty="0" smtClean="0"/>
              <a:t> </a:t>
            </a:r>
            <a:r>
              <a:rPr lang="en-US" sz="4000" dirty="0" err="1" smtClean="0"/>
              <a:t>materiales</a:t>
            </a:r>
            <a:r>
              <a:rPr lang="en-US" sz="4000" dirty="0" smtClean="0"/>
              <a:t> para </a:t>
            </a:r>
            <a:r>
              <a:rPr lang="en-US" sz="4000" dirty="0" err="1" smtClean="0"/>
              <a:t>aumentar</a:t>
            </a:r>
            <a:r>
              <a:rPr lang="en-US" sz="4000" dirty="0" smtClean="0"/>
              <a:t> el </a:t>
            </a:r>
            <a:r>
              <a:rPr lang="en-US" sz="4000" dirty="0" err="1" smtClean="0"/>
              <a:t>conocimiento</a:t>
            </a:r>
            <a:r>
              <a:rPr lang="en-US" sz="4000" dirty="0" smtClean="0"/>
              <a:t> y </a:t>
            </a:r>
            <a:r>
              <a:rPr lang="en-US" sz="4000" dirty="0" err="1" smtClean="0"/>
              <a:t>contar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tus</a:t>
            </a:r>
            <a:r>
              <a:rPr lang="en-US" sz="4000" dirty="0" smtClean="0"/>
              <a:t> </a:t>
            </a:r>
            <a:r>
              <a:rPr lang="en-US" sz="4000" dirty="0" err="1" smtClean="0"/>
              <a:t>redes</a:t>
            </a:r>
            <a:r>
              <a:rPr lang="en-US" sz="4000" dirty="0" smtClean="0"/>
              <a:t> el </a:t>
            </a:r>
            <a:r>
              <a:rPr lang="en-US" sz="4000" dirty="0" err="1" smtClean="0"/>
              <a:t>importante</a:t>
            </a:r>
            <a:r>
              <a:rPr lang="en-US" sz="4000" dirty="0" smtClean="0"/>
              <a:t> </a:t>
            </a:r>
            <a:r>
              <a:rPr lang="en-US" sz="4000" dirty="0" err="1" smtClean="0"/>
              <a:t>trabajo</a:t>
            </a:r>
            <a:r>
              <a:rPr lang="en-US" sz="4000" dirty="0" smtClean="0"/>
              <a:t> que se </a:t>
            </a:r>
            <a:r>
              <a:rPr lang="en-US" sz="4000" dirty="0" err="1" smtClean="0"/>
              <a:t>está</a:t>
            </a:r>
            <a:r>
              <a:rPr lang="en-US" sz="4000" dirty="0" smtClean="0"/>
              <a:t> </a:t>
            </a:r>
            <a:r>
              <a:rPr lang="en-US" sz="4000" dirty="0" err="1" smtClean="0"/>
              <a:t>haciendo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todo</a:t>
            </a:r>
            <a:r>
              <a:rPr lang="en-US" sz="4000" dirty="0" smtClean="0"/>
              <a:t> el </a:t>
            </a:r>
            <a:r>
              <a:rPr lang="en-US" sz="4000" dirty="0" err="1" smtClean="0"/>
              <a:t>mundo</a:t>
            </a:r>
            <a:r>
              <a:rPr lang="en-US" sz="4000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1" y="642594"/>
            <a:ext cx="2322718" cy="310991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8" y="5660820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"/>
    </mc:Choice>
    <mc:Fallback xmlns="">
      <p:transition spd="slow" advTm="67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84" y="642594"/>
            <a:ext cx="10174516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¡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energía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685" y="2014194"/>
            <a:ext cx="9528629" cy="903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Retwitea</a:t>
            </a:r>
            <a:r>
              <a:rPr lang="en-US" sz="4000" dirty="0" smtClean="0"/>
              <a:t>, </a:t>
            </a:r>
            <a:r>
              <a:rPr lang="en-US" sz="4000" dirty="0" err="1" smtClean="0"/>
              <a:t>comparte</a:t>
            </a:r>
            <a:r>
              <a:rPr lang="en-US" sz="4000" dirty="0" smtClean="0"/>
              <a:t> y </a:t>
            </a:r>
            <a:r>
              <a:rPr lang="en-US" sz="4000" dirty="0" err="1" smtClean="0"/>
              <a:t>comenta</a:t>
            </a:r>
            <a:r>
              <a:rPr lang="en-US" sz="4000" dirty="0" smtClean="0"/>
              <a:t>. </a:t>
            </a:r>
            <a:r>
              <a:rPr lang="en-US" sz="4000" b="1" dirty="0" smtClean="0">
                <a:solidFill>
                  <a:srgbClr val="0070C0"/>
                </a:solidFill>
              </a:rPr>
              <a:t>¡</a:t>
            </a:r>
            <a:r>
              <a:rPr lang="en-US" sz="4000" b="1" dirty="0" err="1" smtClean="0">
                <a:solidFill>
                  <a:srgbClr val="0070C0"/>
                </a:solidFill>
              </a:rPr>
              <a:t>Haz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ruido</a:t>
            </a:r>
            <a:r>
              <a:rPr lang="en-US" sz="4000" b="1" dirty="0" smtClean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84" y="3422000"/>
            <a:ext cx="3741525" cy="2958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41483" y="6095537"/>
            <a:ext cx="3741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 2014 Arturo </a:t>
            </a:r>
            <a:r>
              <a:rPr lang="en-US" sz="1400" dirty="0" err="1">
                <a:solidFill>
                  <a:schemeClr val="bg1"/>
                </a:solidFill>
              </a:rPr>
              <a:t>Sanabria</a:t>
            </a:r>
            <a:r>
              <a:rPr lang="en-US" sz="1400" dirty="0">
                <a:solidFill>
                  <a:schemeClr val="bg1"/>
                </a:solidFill>
              </a:rPr>
              <a:t>, Courtesy </a:t>
            </a:r>
            <a:r>
              <a:rPr lang="en-US" sz="1400" dirty="0" smtClean="0">
                <a:solidFill>
                  <a:schemeClr val="bg1"/>
                </a:solidFill>
              </a:rPr>
              <a:t>of </a:t>
            </a:r>
            <a:r>
              <a:rPr lang="en-US" sz="1400" dirty="0" err="1" smtClean="0">
                <a:solidFill>
                  <a:schemeClr val="bg1"/>
                </a:solidFill>
              </a:rPr>
              <a:t>Photoshare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8" y="5660820"/>
            <a:ext cx="1381142" cy="812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684" y="2976983"/>
            <a:ext cx="566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4000" dirty="0" err="1" smtClean="0">
                <a:solidFill>
                  <a:prstClr val="black"/>
                </a:solidFill>
              </a:rPr>
              <a:t>Esto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aumentará</a:t>
            </a:r>
            <a:r>
              <a:rPr lang="en-US" sz="4000" dirty="0" smtClean="0">
                <a:solidFill>
                  <a:prstClr val="black"/>
                </a:solidFill>
              </a:rPr>
              <a:t> el </a:t>
            </a:r>
            <a:r>
              <a:rPr lang="en-US" sz="4000" dirty="0" err="1" smtClean="0">
                <a:solidFill>
                  <a:prstClr val="black"/>
                </a:solidFill>
              </a:rPr>
              <a:t>alcance</a:t>
            </a:r>
            <a:r>
              <a:rPr lang="en-US" sz="4000" dirty="0" smtClean="0">
                <a:solidFill>
                  <a:prstClr val="black"/>
                </a:solidFill>
              </a:rPr>
              <a:t> de </a:t>
            </a:r>
            <a:r>
              <a:rPr lang="en-US" sz="4000" dirty="0" err="1" smtClean="0">
                <a:solidFill>
                  <a:prstClr val="black"/>
                </a:solidFill>
              </a:rPr>
              <a:t>tu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mensaje</a:t>
            </a:r>
            <a:r>
              <a:rPr lang="en-US" sz="4000" dirty="0" smtClean="0">
                <a:solidFill>
                  <a:prstClr val="black"/>
                </a:solidFill>
              </a:rPr>
              <a:t> y </a:t>
            </a:r>
            <a:r>
              <a:rPr lang="en-US" sz="4000" dirty="0" err="1" smtClean="0">
                <a:solidFill>
                  <a:prstClr val="black"/>
                </a:solidFill>
              </a:rPr>
              <a:t>aumentará</a:t>
            </a:r>
            <a:r>
              <a:rPr lang="en-US" sz="4000" dirty="0" smtClean="0">
                <a:solidFill>
                  <a:prstClr val="black"/>
                </a:solidFill>
              </a:rPr>
              <a:t> el </a:t>
            </a:r>
            <a:r>
              <a:rPr lang="en-US" sz="4000" dirty="0" err="1" smtClean="0">
                <a:solidFill>
                  <a:prstClr val="black"/>
                </a:solidFill>
              </a:rPr>
              <a:t>conocimiento</a:t>
            </a:r>
            <a:r>
              <a:rPr lang="en-US" sz="4000" dirty="0" smtClean="0">
                <a:solidFill>
                  <a:prstClr val="black"/>
                </a:solidFill>
              </a:rPr>
              <a:t>.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8"/>
    </mc:Choice>
    <mc:Fallback xmlns="">
      <p:transition spd="slow" advTm="69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4" y="1856935"/>
            <a:ext cx="5184780" cy="1632146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Mantente</a:t>
            </a:r>
            <a:r>
              <a:rPr lang="en-US" sz="6600" dirty="0" smtClean="0"/>
              <a:t> </a:t>
            </a:r>
            <a:r>
              <a:rPr lang="en-US" sz="6600" dirty="0" err="1" smtClean="0"/>
              <a:t>conectado</a:t>
            </a:r>
            <a:r>
              <a:rPr lang="en-US" sz="6600" dirty="0" smtClean="0"/>
              <a:t>.</a:t>
            </a:r>
            <a:br>
              <a:rPr lang="en-US" sz="6600" dirty="0" smtClean="0"/>
            </a:br>
            <a:r>
              <a:rPr lang="en-US" sz="6600" dirty="0" err="1" smtClean="0"/>
              <a:t>Habrá</a:t>
            </a:r>
            <a:r>
              <a:rPr lang="en-US" sz="6600" dirty="0" smtClean="0"/>
              <a:t> </a:t>
            </a:r>
            <a:r>
              <a:rPr lang="en-US" sz="6600" dirty="0" err="1" smtClean="0"/>
              <a:t>más</a:t>
            </a:r>
            <a:r>
              <a:rPr lang="en-US" sz="6600" dirty="0" smtClean="0"/>
              <a:t>…. 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63" y="642594"/>
            <a:ext cx="5576171" cy="5560726"/>
          </a:xfr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8" y="5660820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"/>
    </mc:Choice>
    <mc:Fallback xmlns="">
      <p:transition spd="slow" advTm="438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669</TotalTime>
  <Words>364</Words>
  <Application>Microsoft Office PowerPoint</Application>
  <PresentationFormat>Personalizado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Savon</vt:lpstr>
      <vt:lpstr>Día Mundial de los Defectos Congénitos 3 de Marzo de 2017</vt:lpstr>
      <vt:lpstr>El 3 de Marzo de 2017,  un grupo internacional de destacadas organizaciones conmemorarán el segundo Día Mundial de los Defectos Congénitos.</vt:lpstr>
      <vt:lpstr>Situación</vt:lpstr>
      <vt:lpstr>Presentación de PowerPoint</vt:lpstr>
      <vt:lpstr>Objetivo</vt:lpstr>
      <vt:lpstr>Presentación de PowerPoint</vt:lpstr>
      <vt:lpstr>Promociona #WorldBDDay</vt:lpstr>
      <vt:lpstr>¡Necesitamos tu energía!</vt:lpstr>
      <vt:lpstr>Mantente conectado. Habrá más…. </vt:lpstr>
      <vt:lpstr>¡El éxito del Thunderclap 2016! </vt:lpstr>
      <vt:lpstr>Usa esta presentación como consideres.  Tradúcela si es necesario  Muchas gracias por difundir este mensaje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Birth Defects Day 2016</dc:title>
  <dc:creator>Robertson, Beverly</dc:creator>
  <cp:lastModifiedBy>Eva Bermejo Sanchez</cp:lastModifiedBy>
  <cp:revision>84</cp:revision>
  <dcterms:created xsi:type="dcterms:W3CDTF">2015-08-20T20:00:29Z</dcterms:created>
  <dcterms:modified xsi:type="dcterms:W3CDTF">2017-01-31T13:11:31Z</dcterms:modified>
</cp:coreProperties>
</file>